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0.xml" ContentType="application/vnd.openxmlformats-officedocument.presentationml.tags+xml"/>
  <Override PartName="/ppt/notesSlides/notesSlide4.xml" ContentType="application/vnd.openxmlformats-officedocument.presentationml.notesSlide+xml"/>
  <Override PartName="/ppt/tags/tag41.xml" ContentType="application/vnd.openxmlformats-officedocument.presentationml.tag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17"/>
  </p:notesMasterIdLst>
  <p:handoutMasterIdLst>
    <p:handoutMasterId r:id="rId18"/>
  </p:handoutMasterIdLst>
  <p:sldIdLst>
    <p:sldId id="2076137917" r:id="rId6"/>
    <p:sldId id="2076137918" r:id="rId7"/>
    <p:sldId id="2076137911" r:id="rId8"/>
    <p:sldId id="1370" r:id="rId9"/>
    <p:sldId id="2076137919" r:id="rId10"/>
    <p:sldId id="2076137922" r:id="rId11"/>
    <p:sldId id="2076137933" r:id="rId12"/>
    <p:sldId id="2076137923" r:id="rId13"/>
    <p:sldId id="2076137945" r:id="rId14"/>
    <p:sldId id="2076137920" r:id="rId15"/>
    <p:sldId id="2076137921" r:id="rId16"/>
  </p:sldIdLst>
  <p:sldSz cx="12436475" cy="6994525"/>
  <p:notesSz cx="6858000" cy="9144000"/>
  <p:custDataLst>
    <p:tags r:id="rId1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23"/>
            <p14:sldId id="2076137945"/>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78D4"/>
    <a:srgbClr val="FFFFFF"/>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83154" autoAdjust="0"/>
  </p:normalViewPr>
  <p:slideViewPr>
    <p:cSldViewPr>
      <p:cViewPr varScale="1">
        <p:scale>
          <a:sx n="162" d="100"/>
          <a:sy n="162" d="100"/>
        </p:scale>
        <p:origin x="341" y="10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7/30/2020 6:41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7/30/2020 6:38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6:38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8:00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8820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6:38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7/30/2020 6:38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1871282"/>
          </a:xfrm>
        </p:spPr>
        <p:txBody>
          <a:bodyPr/>
          <a:lstStyle/>
          <a:p>
            <a:endParaRPr lang="it-IT" b="1" dirty="0"/>
          </a:p>
          <a:p>
            <a:r>
              <a:rPr lang="en-US" sz="2400" b="1" dirty="0"/>
              <a:t>SQL Server Data Tools</a:t>
            </a:r>
          </a:p>
          <a:p>
            <a:r>
              <a:rPr lang="en-US" sz="2400" b="1" dirty="0"/>
              <a:t>Azure Data Studio</a:t>
            </a:r>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546122" cy="553998"/>
          </a:xfrm>
        </p:spPr>
        <p:txBody>
          <a:bodyPr/>
          <a:lstStyle/>
          <a:p>
            <a:r>
              <a:rPr lang="en-US" dirty="0"/>
              <a:t>DevOps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SQL Server Data Tools</a:t>
            </a:r>
          </a:p>
          <a:p>
            <a:pPr marL="287338" lvl="1" indent="0">
              <a:buNone/>
            </a:pPr>
            <a:r>
              <a:rPr lang="en-US" sz="1800" dirty="0">
                <a:solidFill>
                  <a:schemeClr val="tx1"/>
                </a:solidFill>
              </a:rPr>
              <a:t>SSDT and Visual Studio 2019</a:t>
            </a:r>
          </a:p>
          <a:p>
            <a:pPr marL="287338" lvl="1" indent="0">
              <a:buNone/>
            </a:pPr>
            <a:r>
              <a:rPr lang="en-US" sz="1800" dirty="0">
                <a:solidFill>
                  <a:schemeClr val="tx1"/>
                </a:solidFill>
              </a:rPr>
              <a:t>Integrate SSDT projects with Azure Repos</a:t>
            </a:r>
          </a:p>
          <a:p>
            <a:pPr marL="287338" lvl="1" indent="0">
              <a:buNone/>
            </a:pPr>
            <a:r>
              <a:rPr lang="en-US" sz="1800" dirty="0">
                <a:solidFill>
                  <a:schemeClr val="tx1"/>
                </a:solidFill>
              </a:rPr>
              <a:t>Deploy to target environments using Azure Pipelines</a:t>
            </a:r>
          </a:p>
          <a:p>
            <a:pPr marL="287338" lvl="1" indent="0">
              <a:buNone/>
            </a:pPr>
            <a:endParaRPr lang="en-US" sz="1800" dirty="0">
              <a:solidFill>
                <a:schemeClr val="tx1"/>
              </a:solidFill>
            </a:endParaRPr>
          </a:p>
          <a:p>
            <a:pPr marL="287338" lvl="1" indent="0">
              <a:buNone/>
            </a:pPr>
            <a:endParaRPr lang="en-US" sz="1800" dirty="0">
              <a:solidFill>
                <a:schemeClr val="tx1"/>
              </a:solidFill>
            </a:endParaRP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7" name="Content Placeholder 3">
            <a:extLst>
              <a:ext uri="{FF2B5EF4-FFF2-40B4-BE49-F238E27FC236}">
                <a16:creationId xmlns:a16="http://schemas.microsoft.com/office/drawing/2014/main" id="{644EC883-4EA9-48D3-BE35-38CCB3DB6BE1}"/>
              </a:ext>
            </a:extLst>
          </p:cNvPr>
          <p:cNvSpPr txBox="1">
            <a:spLocks/>
          </p:cNvSpPr>
          <p:nvPr/>
        </p:nvSpPr>
        <p:spPr>
          <a:xfrm>
            <a:off x="4770109" y="3802062"/>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Azure Data Studio</a:t>
            </a:r>
          </a:p>
          <a:p>
            <a:pPr marL="287338" lvl="1" indent="0">
              <a:buNone/>
            </a:pPr>
            <a:r>
              <a:rPr lang="en-US" sz="1800" dirty="0">
                <a:solidFill>
                  <a:schemeClr val="tx1"/>
                </a:solidFill>
              </a:rPr>
              <a:t>Schema compare</a:t>
            </a:r>
          </a:p>
          <a:p>
            <a:pPr marL="287338" lvl="1" indent="0">
              <a:buNone/>
            </a:pPr>
            <a:endParaRPr lang="en-US" sz="1800" dirty="0">
              <a:solidFill>
                <a:schemeClr val="tx1"/>
              </a:solidFill>
            </a:endParaRPr>
          </a:p>
          <a:p>
            <a:pPr marL="287338" lvl="1" indent="0">
              <a:buNone/>
            </a:pPr>
            <a:endParaRPr lang="en-US" sz="1800" dirty="0">
              <a:solidFill>
                <a:schemeClr val="tx1"/>
              </a:solidFill>
            </a:endParaRPr>
          </a:p>
          <a:p>
            <a:pPr marL="0" indent="0">
              <a:buNone/>
            </a:pP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SQL Server Data Tools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8F16071-7C87-4C07-AB03-8C388EE9B6B8}"/>
              </a:ext>
            </a:extLst>
          </p:cNvPr>
          <p:cNvSpPr/>
          <p:nvPr/>
        </p:nvSpPr>
        <p:spPr bwMode="auto">
          <a:xfrm>
            <a:off x="503237" y="3111708"/>
            <a:ext cx="11658600" cy="1491972"/>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CI/CD process for SQL Pools</a:t>
            </a:r>
            <a:endParaRPr spc="-41" dirty="0"/>
          </a:p>
        </p:txBody>
      </p:sp>
      <p:pic>
        <p:nvPicPr>
          <p:cNvPr id="6" name="Graphic 5">
            <a:extLst>
              <a:ext uri="{FF2B5EF4-FFF2-40B4-BE49-F238E27FC236}">
                <a16:creationId xmlns:a16="http://schemas.microsoft.com/office/drawing/2014/main" id="{66D5534F-13F4-4D9A-BD36-734D285BC4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2637" y="5435273"/>
            <a:ext cx="1152525" cy="1152525"/>
          </a:xfrm>
          <a:prstGeom prst="rect">
            <a:avLst/>
          </a:prstGeom>
        </p:spPr>
      </p:pic>
      <p:sp>
        <p:nvSpPr>
          <p:cNvPr id="7" name="TextBox 6">
            <a:extLst>
              <a:ext uri="{FF2B5EF4-FFF2-40B4-BE49-F238E27FC236}">
                <a16:creationId xmlns:a16="http://schemas.microsoft.com/office/drawing/2014/main" id="{342A7A05-E623-416E-8D8A-28737FEB5E6C}"/>
              </a:ext>
            </a:extLst>
          </p:cNvPr>
          <p:cNvSpPr txBox="1"/>
          <p:nvPr/>
        </p:nvSpPr>
        <p:spPr>
          <a:xfrm>
            <a:off x="10790237" y="5249862"/>
            <a:ext cx="685800" cy="307777"/>
          </a:xfrm>
          <a:prstGeom prst="rect">
            <a:avLst/>
          </a:prstGeom>
          <a:noFill/>
        </p:spPr>
        <p:txBody>
          <a:bodyPr wrap="square" lIns="0" tIns="0" rIns="0" bIns="0" rtlCol="0">
            <a:spAutoFit/>
          </a:bodyPr>
          <a:lstStyle/>
          <a:p>
            <a:pPr algn="l"/>
            <a:r>
              <a:rPr lang="en-US" sz="2000" dirty="0">
                <a:solidFill>
                  <a:schemeClr val="accent4">
                    <a:lumMod val="75000"/>
                  </a:schemeClr>
                </a:solidFill>
              </a:rPr>
              <a:t>Dev</a:t>
            </a:r>
          </a:p>
        </p:txBody>
      </p:sp>
      <p:sp>
        <p:nvSpPr>
          <p:cNvPr id="8" name="Arrow: Left-Right 7">
            <a:extLst>
              <a:ext uri="{FF2B5EF4-FFF2-40B4-BE49-F238E27FC236}">
                <a16:creationId xmlns:a16="http://schemas.microsoft.com/office/drawing/2014/main" id="{84142C3B-EAF2-49F0-9A70-AF6EFD76EDA4}"/>
              </a:ext>
            </a:extLst>
          </p:cNvPr>
          <p:cNvSpPr/>
          <p:nvPr/>
        </p:nvSpPr>
        <p:spPr bwMode="auto">
          <a:xfrm>
            <a:off x="9342437" y="5821035"/>
            <a:ext cx="1371600" cy="381000"/>
          </a:xfrm>
          <a:prstGeom prst="leftRightArrow">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7D7E3CB9-AEB5-4105-B6A1-1218C2CBD940}"/>
              </a:ext>
            </a:extLst>
          </p:cNvPr>
          <p:cNvSpPr/>
          <p:nvPr/>
        </p:nvSpPr>
        <p:spPr bwMode="auto">
          <a:xfrm>
            <a:off x="5239682" y="4739947"/>
            <a:ext cx="3988455" cy="2162176"/>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319C26A9-FE12-4CDA-AC02-145216887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106" y="3205317"/>
            <a:ext cx="334524" cy="334524"/>
          </a:xfrm>
          <a:prstGeom prst="rect">
            <a:avLst/>
          </a:prstGeom>
        </p:spPr>
      </p:pic>
      <p:pic>
        <p:nvPicPr>
          <p:cNvPr id="1026" name="Picture 2" descr="See the source image">
            <a:extLst>
              <a:ext uri="{FF2B5EF4-FFF2-40B4-BE49-F238E27FC236}">
                <a16:creationId xmlns:a16="http://schemas.microsoft.com/office/drawing/2014/main" id="{CC381E3B-4582-4D8B-B48C-081EC04A8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3837" y="4780796"/>
            <a:ext cx="585248" cy="4571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B375DAF-FAD7-4012-B143-92C0D8579B51}"/>
              </a:ext>
            </a:extLst>
          </p:cNvPr>
          <p:cNvSpPr txBox="1"/>
          <p:nvPr/>
        </p:nvSpPr>
        <p:spPr>
          <a:xfrm>
            <a:off x="5815914" y="4917062"/>
            <a:ext cx="1880646" cy="184666"/>
          </a:xfrm>
          <a:prstGeom prst="rect">
            <a:avLst/>
          </a:prstGeom>
          <a:noFill/>
        </p:spPr>
        <p:txBody>
          <a:bodyPr wrap="square" lIns="0" tIns="0" rIns="0" bIns="0" rtlCol="0">
            <a:spAutoFit/>
          </a:bodyPr>
          <a:lstStyle/>
          <a:p>
            <a:pPr algn="l"/>
            <a:r>
              <a:rPr lang="en-US" sz="1200" dirty="0">
                <a:solidFill>
                  <a:schemeClr val="accent4">
                    <a:lumMod val="75000"/>
                  </a:schemeClr>
                </a:solidFill>
              </a:rPr>
              <a:t>Visual Studio</a:t>
            </a:r>
          </a:p>
        </p:txBody>
      </p:sp>
      <p:sp>
        <p:nvSpPr>
          <p:cNvPr id="14" name="Rectangle 13">
            <a:extLst>
              <a:ext uri="{FF2B5EF4-FFF2-40B4-BE49-F238E27FC236}">
                <a16:creationId xmlns:a16="http://schemas.microsoft.com/office/drawing/2014/main" id="{E657D9E2-45BA-4FAE-938F-28F52FEB4BCC}"/>
              </a:ext>
            </a:extLst>
          </p:cNvPr>
          <p:cNvSpPr/>
          <p:nvPr/>
        </p:nvSpPr>
        <p:spPr bwMode="auto">
          <a:xfrm>
            <a:off x="5456237" y="5348255"/>
            <a:ext cx="3613658" cy="141881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C8AC5F3-26A5-41BD-9C64-DC70D453DF43}"/>
              </a:ext>
            </a:extLst>
          </p:cNvPr>
          <p:cNvSpPr txBox="1"/>
          <p:nvPr/>
        </p:nvSpPr>
        <p:spPr>
          <a:xfrm>
            <a:off x="5568852" y="5488368"/>
            <a:ext cx="1880646" cy="184666"/>
          </a:xfrm>
          <a:prstGeom prst="rect">
            <a:avLst/>
          </a:prstGeom>
          <a:noFill/>
        </p:spPr>
        <p:txBody>
          <a:bodyPr wrap="square" lIns="0" tIns="0" rIns="0" bIns="0" rtlCol="0">
            <a:spAutoFit/>
          </a:bodyPr>
          <a:lstStyle/>
          <a:p>
            <a:pPr algn="l"/>
            <a:r>
              <a:rPr lang="en-US" sz="1200" dirty="0">
                <a:solidFill>
                  <a:schemeClr val="accent4">
                    <a:lumMod val="75000"/>
                  </a:schemeClr>
                </a:solidFill>
              </a:rPr>
              <a:t>SSDT</a:t>
            </a:r>
          </a:p>
        </p:txBody>
      </p:sp>
      <p:pic>
        <p:nvPicPr>
          <p:cNvPr id="16" name="Picture 15">
            <a:extLst>
              <a:ext uri="{FF2B5EF4-FFF2-40B4-BE49-F238E27FC236}">
                <a16:creationId xmlns:a16="http://schemas.microsoft.com/office/drawing/2014/main" id="{348A3417-C43E-4CDC-BDD9-F63F4722CBAA}"/>
              </a:ext>
            </a:extLst>
          </p:cNvPr>
          <p:cNvPicPr>
            <a:picLocks noChangeAspect="1"/>
          </p:cNvPicPr>
          <p:nvPr/>
        </p:nvPicPr>
        <p:blipFill>
          <a:blip r:embed="rId8"/>
          <a:stretch>
            <a:fillRect/>
          </a:stretch>
        </p:blipFill>
        <p:spPr>
          <a:xfrm>
            <a:off x="809706" y="5101728"/>
            <a:ext cx="3002072" cy="1741550"/>
          </a:xfrm>
          <a:prstGeom prst="rect">
            <a:avLst/>
          </a:prstGeom>
        </p:spPr>
      </p:pic>
      <p:sp>
        <p:nvSpPr>
          <p:cNvPr id="12" name="Flowchart: Multidocument 11">
            <a:extLst>
              <a:ext uri="{FF2B5EF4-FFF2-40B4-BE49-F238E27FC236}">
                <a16:creationId xmlns:a16="http://schemas.microsoft.com/office/drawing/2014/main" id="{D55F438A-C485-48A1-B99F-DC8098E52B33}"/>
              </a:ext>
            </a:extLst>
          </p:cNvPr>
          <p:cNvSpPr/>
          <p:nvPr/>
        </p:nvSpPr>
        <p:spPr bwMode="auto">
          <a:xfrm>
            <a:off x="5761037" y="5821035"/>
            <a:ext cx="1295400" cy="800427"/>
          </a:xfrm>
          <a:prstGeom prst="flowChartMultidocumen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AA4C2CE9-4397-454C-9BFF-DED691C72611}"/>
              </a:ext>
            </a:extLst>
          </p:cNvPr>
          <p:cNvSpPr txBox="1"/>
          <p:nvPr/>
        </p:nvSpPr>
        <p:spPr>
          <a:xfrm>
            <a:off x="6486289" y="6528224"/>
            <a:ext cx="1880646" cy="184666"/>
          </a:xfrm>
          <a:prstGeom prst="rect">
            <a:avLst/>
          </a:prstGeom>
          <a:noFill/>
        </p:spPr>
        <p:txBody>
          <a:bodyPr wrap="square" lIns="0" tIns="0" rIns="0" bIns="0" rtlCol="0">
            <a:spAutoFit/>
          </a:bodyPr>
          <a:lstStyle/>
          <a:p>
            <a:pPr algn="l"/>
            <a:r>
              <a:rPr lang="en-US" sz="1200" dirty="0">
                <a:solidFill>
                  <a:schemeClr val="accent4">
                    <a:lumMod val="75000"/>
                  </a:schemeClr>
                </a:solidFill>
              </a:rPr>
              <a:t>.</a:t>
            </a:r>
            <a:r>
              <a:rPr lang="en-US" sz="1200" dirty="0" err="1">
                <a:solidFill>
                  <a:schemeClr val="accent4">
                    <a:lumMod val="75000"/>
                  </a:schemeClr>
                </a:solidFill>
              </a:rPr>
              <a:t>sqlproj</a:t>
            </a:r>
            <a:endParaRPr lang="en-US" sz="1200" dirty="0">
              <a:solidFill>
                <a:schemeClr val="accent4">
                  <a:lumMod val="75000"/>
                </a:schemeClr>
              </a:solidFill>
            </a:endParaRPr>
          </a:p>
        </p:txBody>
      </p:sp>
      <p:sp>
        <p:nvSpPr>
          <p:cNvPr id="19" name="TextBox 18">
            <a:extLst>
              <a:ext uri="{FF2B5EF4-FFF2-40B4-BE49-F238E27FC236}">
                <a16:creationId xmlns:a16="http://schemas.microsoft.com/office/drawing/2014/main" id="{16B277B0-DC00-45E6-92FD-9993B794C8BF}"/>
              </a:ext>
            </a:extLst>
          </p:cNvPr>
          <p:cNvSpPr txBox="1"/>
          <p:nvPr/>
        </p:nvSpPr>
        <p:spPr>
          <a:xfrm>
            <a:off x="5831040" y="6008296"/>
            <a:ext cx="1149197" cy="553998"/>
          </a:xfrm>
          <a:prstGeom prst="rect">
            <a:avLst/>
          </a:prstGeom>
          <a:noFill/>
        </p:spPr>
        <p:txBody>
          <a:bodyPr wrap="square" lIns="0" tIns="0" rIns="0" bIns="0" rtlCol="0">
            <a:spAutoFit/>
          </a:bodyPr>
          <a:lstStyle/>
          <a:p>
            <a:pPr algn="l"/>
            <a:r>
              <a:rPr lang="en-US" sz="900" dirty="0">
                <a:solidFill>
                  <a:schemeClr val="accent4">
                    <a:lumMod val="75000"/>
                  </a:schemeClr>
                </a:solidFill>
              </a:rPr>
              <a:t>Tables</a:t>
            </a:r>
          </a:p>
          <a:p>
            <a:pPr algn="l"/>
            <a:r>
              <a:rPr lang="en-US" sz="900" dirty="0">
                <a:solidFill>
                  <a:schemeClr val="accent4">
                    <a:lumMod val="75000"/>
                  </a:schemeClr>
                </a:solidFill>
              </a:rPr>
              <a:t>Views</a:t>
            </a:r>
          </a:p>
          <a:p>
            <a:pPr algn="l"/>
            <a:r>
              <a:rPr lang="en-US" sz="900" dirty="0">
                <a:solidFill>
                  <a:schemeClr val="accent4">
                    <a:lumMod val="75000"/>
                  </a:schemeClr>
                </a:solidFill>
              </a:rPr>
              <a:t>Stored procedures</a:t>
            </a:r>
          </a:p>
          <a:p>
            <a:pPr algn="l"/>
            <a:r>
              <a:rPr lang="en-US" sz="900" dirty="0">
                <a:solidFill>
                  <a:schemeClr val="accent4">
                    <a:lumMod val="75000"/>
                  </a:schemeClr>
                </a:solidFill>
              </a:rPr>
              <a:t>…</a:t>
            </a:r>
          </a:p>
        </p:txBody>
      </p:sp>
      <p:sp>
        <p:nvSpPr>
          <p:cNvPr id="20" name="TextBox 19">
            <a:extLst>
              <a:ext uri="{FF2B5EF4-FFF2-40B4-BE49-F238E27FC236}">
                <a16:creationId xmlns:a16="http://schemas.microsoft.com/office/drawing/2014/main" id="{65306E89-54E9-4817-8C09-D32CAA619327}"/>
              </a:ext>
            </a:extLst>
          </p:cNvPr>
          <p:cNvSpPr txBox="1"/>
          <p:nvPr/>
        </p:nvSpPr>
        <p:spPr>
          <a:xfrm>
            <a:off x="7304528" y="5504241"/>
            <a:ext cx="1707070" cy="1107996"/>
          </a:xfrm>
          <a:prstGeom prst="rect">
            <a:avLst/>
          </a:prstGeom>
          <a:noFill/>
        </p:spPr>
        <p:txBody>
          <a:bodyPr wrap="square" lIns="0" tIns="0" rIns="0" bIns="0" rtlCol="0">
            <a:spAutoFit/>
          </a:bodyPr>
          <a:lstStyle/>
          <a:p>
            <a:pPr algn="l"/>
            <a:r>
              <a:rPr lang="en-US" sz="900" dirty="0"/>
              <a:t>Schema compare and delta scripts</a:t>
            </a:r>
          </a:p>
          <a:p>
            <a:pPr algn="l"/>
            <a:r>
              <a:rPr lang="en-US" sz="900" dirty="0"/>
              <a:t>Publish</a:t>
            </a:r>
          </a:p>
          <a:p>
            <a:pPr algn="l"/>
            <a:r>
              <a:rPr lang="en-US" sz="900" dirty="0"/>
              <a:t>Post/Pre-deployment scripts</a:t>
            </a:r>
          </a:p>
          <a:p>
            <a:pPr algn="l"/>
            <a:r>
              <a:rPr lang="en-US" sz="900" dirty="0"/>
              <a:t>---------------------------</a:t>
            </a:r>
          </a:p>
          <a:p>
            <a:pPr algn="l"/>
            <a:r>
              <a:rPr lang="en-US" sz="900" dirty="0"/>
              <a:t>Built-in object templates</a:t>
            </a:r>
          </a:p>
          <a:p>
            <a:pPr algn="l"/>
            <a:r>
              <a:rPr lang="en-US" sz="900" dirty="0"/>
              <a:t>Build – syntax and object reference validation</a:t>
            </a:r>
          </a:p>
        </p:txBody>
      </p:sp>
      <p:cxnSp>
        <p:nvCxnSpPr>
          <p:cNvPr id="21" name="Straight Arrow Connector 20">
            <a:extLst>
              <a:ext uri="{FF2B5EF4-FFF2-40B4-BE49-F238E27FC236}">
                <a16:creationId xmlns:a16="http://schemas.microsoft.com/office/drawing/2014/main" id="{25148C83-E20D-4B12-95E9-80974064EE63}"/>
              </a:ext>
            </a:extLst>
          </p:cNvPr>
          <p:cNvCxnSpPr>
            <a:cxnSpLocks/>
            <a:stCxn id="14" idx="1"/>
          </p:cNvCxnSpPr>
          <p:nvPr/>
        </p:nvCxnSpPr>
        <p:spPr>
          <a:xfrm flipH="1" flipV="1">
            <a:off x="2770707" y="5783262"/>
            <a:ext cx="2685530" cy="274403"/>
          </a:xfrm>
          <a:prstGeom prst="straightConnector1">
            <a:avLst/>
          </a:prstGeom>
          <a:ln>
            <a:solidFill>
              <a:srgbClr val="FF006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5A62274-473B-4E68-9B05-E6B60A89BC96}"/>
              </a:ext>
            </a:extLst>
          </p:cNvPr>
          <p:cNvSpPr/>
          <p:nvPr/>
        </p:nvSpPr>
        <p:spPr bwMode="auto">
          <a:xfrm>
            <a:off x="1341437" y="5673034"/>
            <a:ext cx="1371600" cy="148001"/>
          </a:xfrm>
          <a:prstGeom prst="rect">
            <a:avLst/>
          </a:prstGeom>
          <a:noFill/>
          <a:ln>
            <a:solidFill>
              <a:srgbClr val="FF00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2" name="Picture 8" descr="See the source image">
            <a:extLst>
              <a:ext uri="{FF2B5EF4-FFF2-40B4-BE49-F238E27FC236}">
                <a16:creationId xmlns:a16="http://schemas.microsoft.com/office/drawing/2014/main" id="{C847E9B6-E25F-4D8A-B302-6B71A42B18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3819" y="3684974"/>
            <a:ext cx="479652" cy="47965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B650443E-ADAD-48DB-AB6E-2B786993D5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3106" y="3676108"/>
            <a:ext cx="479652" cy="47965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9B2C8A0-0E4B-4622-9A92-1DE49161D07E}"/>
              </a:ext>
            </a:extLst>
          </p:cNvPr>
          <p:cNvSpPr txBox="1"/>
          <p:nvPr/>
        </p:nvSpPr>
        <p:spPr>
          <a:xfrm>
            <a:off x="873106" y="4322290"/>
            <a:ext cx="1168923" cy="184666"/>
          </a:xfrm>
          <a:prstGeom prst="rect">
            <a:avLst/>
          </a:prstGeom>
          <a:noFill/>
        </p:spPr>
        <p:txBody>
          <a:bodyPr wrap="square" lIns="0" tIns="0" rIns="0" bIns="0" rtlCol="0">
            <a:spAutoFit/>
          </a:bodyPr>
          <a:lstStyle/>
          <a:p>
            <a:pPr algn="l"/>
            <a:r>
              <a:rPr lang="en-US" sz="1200" dirty="0">
                <a:solidFill>
                  <a:schemeClr val="accent4">
                    <a:lumMod val="75000"/>
                  </a:schemeClr>
                </a:solidFill>
              </a:rPr>
              <a:t>Azure Repos</a:t>
            </a:r>
          </a:p>
        </p:txBody>
      </p:sp>
      <p:sp>
        <p:nvSpPr>
          <p:cNvPr id="32" name="TextBox 31">
            <a:extLst>
              <a:ext uri="{FF2B5EF4-FFF2-40B4-BE49-F238E27FC236}">
                <a16:creationId xmlns:a16="http://schemas.microsoft.com/office/drawing/2014/main" id="{A699C72F-9083-4349-B8AE-B3A97BA1C0D2}"/>
              </a:ext>
            </a:extLst>
          </p:cNvPr>
          <p:cNvSpPr txBox="1"/>
          <p:nvPr/>
        </p:nvSpPr>
        <p:spPr>
          <a:xfrm>
            <a:off x="1848914" y="4322403"/>
            <a:ext cx="1168923" cy="184666"/>
          </a:xfrm>
          <a:prstGeom prst="rect">
            <a:avLst/>
          </a:prstGeom>
          <a:noFill/>
        </p:spPr>
        <p:txBody>
          <a:bodyPr wrap="square" lIns="0" tIns="0" rIns="0" bIns="0" rtlCol="0">
            <a:spAutoFit/>
          </a:bodyPr>
          <a:lstStyle/>
          <a:p>
            <a:pPr algn="l"/>
            <a:r>
              <a:rPr lang="en-US" sz="1200" dirty="0">
                <a:solidFill>
                  <a:schemeClr val="accent4">
                    <a:lumMod val="75000"/>
                  </a:schemeClr>
                </a:solidFill>
              </a:rPr>
              <a:t>Azure Pipelines</a:t>
            </a:r>
          </a:p>
        </p:txBody>
      </p:sp>
      <p:pic>
        <p:nvPicPr>
          <p:cNvPr id="33" name="Picture 32">
            <a:extLst>
              <a:ext uri="{FF2B5EF4-FFF2-40B4-BE49-F238E27FC236}">
                <a16:creationId xmlns:a16="http://schemas.microsoft.com/office/drawing/2014/main" id="{F2C49352-154F-4C63-BDE4-975D57BD4C60}"/>
              </a:ext>
            </a:extLst>
          </p:cNvPr>
          <p:cNvPicPr>
            <a:picLocks noChangeAspect="1"/>
          </p:cNvPicPr>
          <p:nvPr/>
        </p:nvPicPr>
        <p:blipFill>
          <a:blip r:embed="rId11"/>
          <a:stretch>
            <a:fillRect/>
          </a:stretch>
        </p:blipFill>
        <p:spPr>
          <a:xfrm>
            <a:off x="526493" y="1257228"/>
            <a:ext cx="3717057" cy="1634830"/>
          </a:xfrm>
          <a:prstGeom prst="rect">
            <a:avLst/>
          </a:prstGeom>
        </p:spPr>
      </p:pic>
      <p:cxnSp>
        <p:nvCxnSpPr>
          <p:cNvPr id="34" name="Straight Arrow Connector 33">
            <a:extLst>
              <a:ext uri="{FF2B5EF4-FFF2-40B4-BE49-F238E27FC236}">
                <a16:creationId xmlns:a16="http://schemas.microsoft.com/office/drawing/2014/main" id="{F03FDC0F-BBB8-4D75-9EA4-79F031FCE3B2}"/>
              </a:ext>
            </a:extLst>
          </p:cNvPr>
          <p:cNvCxnSpPr>
            <a:cxnSpLocks/>
          </p:cNvCxnSpPr>
          <p:nvPr/>
        </p:nvCxnSpPr>
        <p:spPr>
          <a:xfrm flipV="1">
            <a:off x="1852529" y="2891646"/>
            <a:ext cx="391346" cy="338064"/>
          </a:xfrm>
          <a:prstGeom prst="straightConnector1">
            <a:avLst/>
          </a:prstGeom>
          <a:ln>
            <a:solidFill>
              <a:srgbClr val="FF006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FE2BC19-6F45-4F5F-8D32-EEB40B8D1B3A}"/>
              </a:ext>
            </a:extLst>
          </p:cNvPr>
          <p:cNvSpPr txBox="1"/>
          <p:nvPr/>
        </p:nvSpPr>
        <p:spPr>
          <a:xfrm>
            <a:off x="1304383" y="3280246"/>
            <a:ext cx="1168923" cy="184666"/>
          </a:xfrm>
          <a:prstGeom prst="rect">
            <a:avLst/>
          </a:prstGeom>
          <a:noFill/>
        </p:spPr>
        <p:txBody>
          <a:bodyPr wrap="square" lIns="0" tIns="0" rIns="0" bIns="0" rtlCol="0">
            <a:spAutoFit/>
          </a:bodyPr>
          <a:lstStyle/>
          <a:p>
            <a:pPr algn="l"/>
            <a:r>
              <a:rPr lang="en-US" sz="1200" dirty="0">
                <a:solidFill>
                  <a:schemeClr val="accent4">
                    <a:lumMod val="75000"/>
                  </a:schemeClr>
                </a:solidFill>
              </a:rPr>
              <a:t>Azure DevOps</a:t>
            </a:r>
          </a:p>
        </p:txBody>
      </p:sp>
      <p:sp>
        <p:nvSpPr>
          <p:cNvPr id="29" name="Arrow: Right 28">
            <a:extLst>
              <a:ext uri="{FF2B5EF4-FFF2-40B4-BE49-F238E27FC236}">
                <a16:creationId xmlns:a16="http://schemas.microsoft.com/office/drawing/2014/main" id="{9B40FD8C-996E-409A-ABB7-D7B823B81360}"/>
              </a:ext>
            </a:extLst>
          </p:cNvPr>
          <p:cNvSpPr/>
          <p:nvPr/>
        </p:nvSpPr>
        <p:spPr bwMode="auto">
          <a:xfrm>
            <a:off x="2941637" y="3734300"/>
            <a:ext cx="1600200" cy="381000"/>
          </a:xfrm>
          <a:prstGeom prst="rightArrow">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Graphic 39">
            <a:extLst>
              <a:ext uri="{FF2B5EF4-FFF2-40B4-BE49-F238E27FC236}">
                <a16:creationId xmlns:a16="http://schemas.microsoft.com/office/drawing/2014/main" id="{939756FD-81B0-41A9-8734-C2B6E7AC4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0099" y="3371978"/>
            <a:ext cx="1152525" cy="1152525"/>
          </a:xfrm>
          <a:prstGeom prst="rect">
            <a:avLst/>
          </a:prstGeom>
        </p:spPr>
      </p:pic>
      <p:sp>
        <p:nvSpPr>
          <p:cNvPr id="41" name="TextBox 40">
            <a:extLst>
              <a:ext uri="{FF2B5EF4-FFF2-40B4-BE49-F238E27FC236}">
                <a16:creationId xmlns:a16="http://schemas.microsoft.com/office/drawing/2014/main" id="{D9DCEE7D-E78C-4467-9E2B-EFC18D596DA1}"/>
              </a:ext>
            </a:extLst>
          </p:cNvPr>
          <p:cNvSpPr txBox="1"/>
          <p:nvPr/>
        </p:nvSpPr>
        <p:spPr>
          <a:xfrm>
            <a:off x="4855700" y="3186567"/>
            <a:ext cx="1367799" cy="307777"/>
          </a:xfrm>
          <a:prstGeom prst="rect">
            <a:avLst/>
          </a:prstGeom>
          <a:noFill/>
        </p:spPr>
        <p:txBody>
          <a:bodyPr wrap="square" lIns="0" tIns="0" rIns="0" bIns="0" rtlCol="0">
            <a:spAutoFit/>
          </a:bodyPr>
          <a:lstStyle/>
          <a:p>
            <a:pPr algn="l"/>
            <a:r>
              <a:rPr lang="en-US" sz="2000" dirty="0">
                <a:solidFill>
                  <a:schemeClr val="accent4">
                    <a:lumMod val="75000"/>
                  </a:schemeClr>
                </a:solidFill>
              </a:rPr>
              <a:t>Test/QA</a:t>
            </a:r>
          </a:p>
        </p:txBody>
      </p:sp>
      <p:pic>
        <p:nvPicPr>
          <p:cNvPr id="42" name="Graphic 41">
            <a:extLst>
              <a:ext uri="{FF2B5EF4-FFF2-40B4-BE49-F238E27FC236}">
                <a16:creationId xmlns:a16="http://schemas.microsoft.com/office/drawing/2014/main" id="{2601DBAD-EDAE-4DB7-8664-7D3E0A2023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9844" y="3371978"/>
            <a:ext cx="1152525" cy="1152525"/>
          </a:xfrm>
          <a:prstGeom prst="rect">
            <a:avLst/>
          </a:prstGeom>
        </p:spPr>
      </p:pic>
      <p:sp>
        <p:nvSpPr>
          <p:cNvPr id="43" name="TextBox 42">
            <a:extLst>
              <a:ext uri="{FF2B5EF4-FFF2-40B4-BE49-F238E27FC236}">
                <a16:creationId xmlns:a16="http://schemas.microsoft.com/office/drawing/2014/main" id="{C2DBED26-163F-4EED-A235-DA028BC816E9}"/>
              </a:ext>
            </a:extLst>
          </p:cNvPr>
          <p:cNvSpPr txBox="1"/>
          <p:nvPr/>
        </p:nvSpPr>
        <p:spPr>
          <a:xfrm>
            <a:off x="9799637" y="3186567"/>
            <a:ext cx="685800" cy="307777"/>
          </a:xfrm>
          <a:prstGeom prst="rect">
            <a:avLst/>
          </a:prstGeom>
          <a:noFill/>
        </p:spPr>
        <p:txBody>
          <a:bodyPr wrap="square" lIns="0" tIns="0" rIns="0" bIns="0" rtlCol="0">
            <a:spAutoFit/>
          </a:bodyPr>
          <a:lstStyle/>
          <a:p>
            <a:pPr algn="l"/>
            <a:r>
              <a:rPr lang="en-US" sz="2000" dirty="0">
                <a:solidFill>
                  <a:schemeClr val="accent4">
                    <a:lumMod val="75000"/>
                  </a:schemeClr>
                </a:solidFill>
              </a:rPr>
              <a:t>Prod</a:t>
            </a:r>
          </a:p>
        </p:txBody>
      </p:sp>
      <p:sp>
        <p:nvSpPr>
          <p:cNvPr id="44" name="Arrow: Right 43">
            <a:extLst>
              <a:ext uri="{FF2B5EF4-FFF2-40B4-BE49-F238E27FC236}">
                <a16:creationId xmlns:a16="http://schemas.microsoft.com/office/drawing/2014/main" id="{2E60822C-B488-4FD1-A68D-F181314D2985}"/>
              </a:ext>
            </a:extLst>
          </p:cNvPr>
          <p:cNvSpPr/>
          <p:nvPr/>
        </p:nvSpPr>
        <p:spPr bwMode="auto">
          <a:xfrm>
            <a:off x="6995024" y="3719420"/>
            <a:ext cx="1600200" cy="381000"/>
          </a:xfrm>
          <a:prstGeom prst="rightArrow">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9A12FBC9-C68A-4544-BA9A-886A930BA720}"/>
              </a:ext>
            </a:extLst>
          </p:cNvPr>
          <p:cNvSpPr txBox="1"/>
          <p:nvPr/>
        </p:nvSpPr>
        <p:spPr>
          <a:xfrm>
            <a:off x="4444447" y="4183006"/>
            <a:ext cx="1821914" cy="415498"/>
          </a:xfrm>
          <a:prstGeom prst="rect">
            <a:avLst/>
          </a:prstGeom>
          <a:noFill/>
        </p:spPr>
        <p:txBody>
          <a:bodyPr wrap="square" lIns="0" tIns="0" rIns="0" bIns="0" rtlCol="0">
            <a:spAutoFit/>
          </a:bodyPr>
          <a:lstStyle/>
          <a:p>
            <a:pPr algn="l"/>
            <a:r>
              <a:rPr lang="en-US" sz="900" b="1" dirty="0"/>
              <a:t>Continuous integration</a:t>
            </a:r>
          </a:p>
          <a:p>
            <a:pPr marL="171450" indent="-171450" algn="l">
              <a:buFontTx/>
              <a:buChar char="-"/>
            </a:pPr>
            <a:r>
              <a:rPr lang="en-US" sz="900" dirty="0" err="1"/>
              <a:t>MSBuild</a:t>
            </a:r>
            <a:endParaRPr lang="en-US" sz="900" dirty="0"/>
          </a:p>
          <a:p>
            <a:pPr marL="171450" indent="-171450" algn="l">
              <a:buFontTx/>
              <a:buChar char="-"/>
            </a:pPr>
            <a:r>
              <a:rPr lang="en-US" sz="900" dirty="0"/>
              <a:t>Functional/perf/integration tests</a:t>
            </a:r>
          </a:p>
        </p:txBody>
      </p:sp>
      <p:sp>
        <p:nvSpPr>
          <p:cNvPr id="46" name="TextBox 45">
            <a:extLst>
              <a:ext uri="{FF2B5EF4-FFF2-40B4-BE49-F238E27FC236}">
                <a16:creationId xmlns:a16="http://schemas.microsoft.com/office/drawing/2014/main" id="{769C22DD-33AA-48A8-A568-CF6E63CB8672}"/>
              </a:ext>
            </a:extLst>
          </p:cNvPr>
          <p:cNvSpPr txBox="1"/>
          <p:nvPr/>
        </p:nvSpPr>
        <p:spPr>
          <a:xfrm>
            <a:off x="8969656" y="4164626"/>
            <a:ext cx="1821914" cy="276999"/>
          </a:xfrm>
          <a:prstGeom prst="rect">
            <a:avLst/>
          </a:prstGeom>
          <a:noFill/>
        </p:spPr>
        <p:txBody>
          <a:bodyPr wrap="square" lIns="0" tIns="0" rIns="0" bIns="0" rtlCol="0">
            <a:spAutoFit/>
          </a:bodyPr>
          <a:lstStyle/>
          <a:p>
            <a:pPr algn="l"/>
            <a:r>
              <a:rPr lang="en-US" sz="900" b="1" dirty="0"/>
              <a:t>Continuous deployment</a:t>
            </a:r>
          </a:p>
          <a:p>
            <a:pPr marL="171450" indent="-171450" algn="l">
              <a:buFontTx/>
              <a:buChar char="-"/>
            </a:pPr>
            <a:r>
              <a:rPr lang="en-US" sz="900" dirty="0"/>
              <a:t>SqlPackage.exe/publish task</a:t>
            </a:r>
          </a:p>
        </p:txBody>
      </p:sp>
      <p:sp>
        <p:nvSpPr>
          <p:cNvPr id="47" name="TextBox 46">
            <a:extLst>
              <a:ext uri="{FF2B5EF4-FFF2-40B4-BE49-F238E27FC236}">
                <a16:creationId xmlns:a16="http://schemas.microsoft.com/office/drawing/2014/main" id="{9233D7AF-420D-4973-9DF4-C0A0545D041E}"/>
              </a:ext>
            </a:extLst>
          </p:cNvPr>
          <p:cNvSpPr txBox="1"/>
          <p:nvPr/>
        </p:nvSpPr>
        <p:spPr>
          <a:xfrm>
            <a:off x="7288086" y="3650170"/>
            <a:ext cx="1152525" cy="138499"/>
          </a:xfrm>
          <a:prstGeom prst="rect">
            <a:avLst/>
          </a:prstGeom>
          <a:noFill/>
        </p:spPr>
        <p:txBody>
          <a:bodyPr wrap="square" lIns="0" tIns="0" rIns="0" bIns="0" rtlCol="0">
            <a:spAutoFit/>
          </a:bodyPr>
          <a:lstStyle/>
          <a:p>
            <a:pPr algn="l"/>
            <a:r>
              <a:rPr lang="en-US" sz="900" dirty="0"/>
              <a:t>DACPAC artifact</a:t>
            </a:r>
          </a:p>
        </p:txBody>
      </p:sp>
      <p:pic>
        <p:nvPicPr>
          <p:cNvPr id="30" name="Picture 29">
            <a:extLst>
              <a:ext uri="{FF2B5EF4-FFF2-40B4-BE49-F238E27FC236}">
                <a16:creationId xmlns:a16="http://schemas.microsoft.com/office/drawing/2014/main" id="{B5E02880-A7AF-49AD-BC5B-28E289CBBE28}"/>
              </a:ext>
            </a:extLst>
          </p:cNvPr>
          <p:cNvPicPr>
            <a:picLocks noChangeAspect="1"/>
          </p:cNvPicPr>
          <p:nvPr/>
        </p:nvPicPr>
        <p:blipFill>
          <a:blip r:embed="rId12"/>
          <a:stretch>
            <a:fillRect/>
          </a:stretch>
        </p:blipFill>
        <p:spPr>
          <a:xfrm>
            <a:off x="4879131" y="1256342"/>
            <a:ext cx="2675858" cy="1634829"/>
          </a:xfrm>
          <a:prstGeom prst="rect">
            <a:avLst/>
          </a:prstGeom>
        </p:spPr>
      </p:pic>
      <p:pic>
        <p:nvPicPr>
          <p:cNvPr id="35" name="Picture 34">
            <a:extLst>
              <a:ext uri="{FF2B5EF4-FFF2-40B4-BE49-F238E27FC236}">
                <a16:creationId xmlns:a16="http://schemas.microsoft.com/office/drawing/2014/main" id="{A3DC39B0-6FCC-434D-BF36-44A95697AD11}"/>
              </a:ext>
            </a:extLst>
          </p:cNvPr>
          <p:cNvPicPr>
            <a:picLocks noChangeAspect="1"/>
          </p:cNvPicPr>
          <p:nvPr/>
        </p:nvPicPr>
        <p:blipFill>
          <a:blip r:embed="rId13"/>
          <a:stretch>
            <a:fillRect/>
          </a:stretch>
        </p:blipFill>
        <p:spPr>
          <a:xfrm>
            <a:off x="7970837" y="1225157"/>
            <a:ext cx="3996250" cy="1634829"/>
          </a:xfrm>
          <a:prstGeom prst="rect">
            <a:avLst/>
          </a:prstGeom>
        </p:spPr>
      </p:pic>
      <p:sp>
        <p:nvSpPr>
          <p:cNvPr id="50" name="Arrow: Right 49">
            <a:extLst>
              <a:ext uri="{FF2B5EF4-FFF2-40B4-BE49-F238E27FC236}">
                <a16:creationId xmlns:a16="http://schemas.microsoft.com/office/drawing/2014/main" id="{0964EB40-B3B6-4483-9ECE-194FFADBE118}"/>
              </a:ext>
            </a:extLst>
          </p:cNvPr>
          <p:cNvSpPr/>
          <p:nvPr/>
        </p:nvSpPr>
        <p:spPr bwMode="auto">
          <a:xfrm rot="12457622">
            <a:off x="2900730" y="4846907"/>
            <a:ext cx="2368396" cy="381000"/>
          </a:xfrm>
          <a:prstGeom prst="rightArrow">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Azure Data Studio</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4E9F-76C2-4AFF-B430-1F03C2F15A83}"/>
              </a:ext>
            </a:extLst>
          </p:cNvPr>
          <p:cNvSpPr>
            <a:spLocks noGrp="1"/>
          </p:cNvSpPr>
          <p:nvPr>
            <p:ph type="title"/>
          </p:nvPr>
        </p:nvSpPr>
        <p:spPr/>
        <p:txBody>
          <a:bodyPr/>
          <a:lstStyle/>
          <a:p>
            <a:r>
              <a:rPr lang="en-US" dirty="0"/>
              <a:t>Schema compare with Azure Data Studio</a:t>
            </a:r>
          </a:p>
        </p:txBody>
      </p:sp>
      <p:sp>
        <p:nvSpPr>
          <p:cNvPr id="6" name="Text Placeholder 5">
            <a:extLst>
              <a:ext uri="{FF2B5EF4-FFF2-40B4-BE49-F238E27FC236}">
                <a16:creationId xmlns:a16="http://schemas.microsoft.com/office/drawing/2014/main" id="{5C90895B-445A-449F-B647-94D827B2CCE9}"/>
              </a:ext>
            </a:extLst>
          </p:cNvPr>
          <p:cNvSpPr>
            <a:spLocks noGrp="1"/>
          </p:cNvSpPr>
          <p:nvPr>
            <p:ph type="body" sz="quarter" idx="10"/>
          </p:nvPr>
        </p:nvSpPr>
        <p:spPr>
          <a:xfrm>
            <a:off x="595915" y="1464074"/>
            <a:ext cx="11239464" cy="947952"/>
          </a:xfrm>
        </p:spPr>
        <p:txBody>
          <a:bodyPr/>
          <a:lstStyle/>
          <a:p>
            <a:endParaRPr lang="en-US" dirty="0"/>
          </a:p>
          <a:p>
            <a:r>
              <a:rPr lang="en-US" dirty="0"/>
              <a:t>Cross platform support for Schema compare</a:t>
            </a:r>
          </a:p>
        </p:txBody>
      </p:sp>
      <p:pic>
        <p:nvPicPr>
          <p:cNvPr id="4" name="Picture 3">
            <a:extLst>
              <a:ext uri="{FF2B5EF4-FFF2-40B4-BE49-F238E27FC236}">
                <a16:creationId xmlns:a16="http://schemas.microsoft.com/office/drawing/2014/main" id="{1836E3F5-B2E8-45A9-BEE9-641078D9DAFC}"/>
              </a:ext>
            </a:extLst>
          </p:cNvPr>
          <p:cNvPicPr>
            <a:picLocks noChangeAspect="1"/>
          </p:cNvPicPr>
          <p:nvPr/>
        </p:nvPicPr>
        <p:blipFill>
          <a:blip r:embed="rId2"/>
          <a:stretch>
            <a:fillRect/>
          </a:stretch>
        </p:blipFill>
        <p:spPr>
          <a:xfrm>
            <a:off x="293688" y="3344862"/>
            <a:ext cx="3810000" cy="3467424"/>
          </a:xfrm>
          <a:prstGeom prst="rect">
            <a:avLst/>
          </a:prstGeom>
        </p:spPr>
      </p:pic>
      <p:pic>
        <p:nvPicPr>
          <p:cNvPr id="5" name="Picture 4">
            <a:extLst>
              <a:ext uri="{FF2B5EF4-FFF2-40B4-BE49-F238E27FC236}">
                <a16:creationId xmlns:a16="http://schemas.microsoft.com/office/drawing/2014/main" id="{06A9CB85-B93C-4E70-888E-3AE063EF6437}"/>
              </a:ext>
            </a:extLst>
          </p:cNvPr>
          <p:cNvPicPr>
            <a:picLocks noChangeAspect="1"/>
          </p:cNvPicPr>
          <p:nvPr/>
        </p:nvPicPr>
        <p:blipFill>
          <a:blip r:embed="rId3"/>
          <a:stretch>
            <a:fillRect/>
          </a:stretch>
        </p:blipFill>
        <p:spPr>
          <a:xfrm>
            <a:off x="4337615" y="3344862"/>
            <a:ext cx="7755174" cy="3467424"/>
          </a:xfrm>
          <a:prstGeom prst="rect">
            <a:avLst/>
          </a:prstGeom>
        </p:spPr>
      </p:pic>
    </p:spTree>
    <p:extLst>
      <p:ext uri="{BB962C8B-B14F-4D97-AF65-F5344CB8AC3E}">
        <p14:creationId xmlns:p14="http://schemas.microsoft.com/office/powerpoint/2010/main" val="12015622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11369</TotalTime>
  <Words>400</Words>
  <Application>Microsoft Office PowerPoint</Application>
  <PresentationFormat>Custom</PresentationFormat>
  <Paragraphs>101</Paragraphs>
  <Slides>11</Slides>
  <Notes>5</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Security</vt:lpstr>
      <vt:lpstr>PowerPoint Presentation</vt:lpstr>
      <vt:lpstr>Topics Covered</vt:lpstr>
      <vt:lpstr>DevOps in Azure Synapse</vt:lpstr>
      <vt:lpstr>Agenda</vt:lpstr>
      <vt:lpstr>SQL Server Data Tools</vt:lpstr>
      <vt:lpstr>The CI/CD process for SQL Pools</vt:lpstr>
      <vt:lpstr>Azure Data Studio</vt:lpstr>
      <vt:lpstr>Schema compare with Azure Data Studio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311</cp:revision>
  <dcterms:created xsi:type="dcterms:W3CDTF">2016-03-10T00:17:44Z</dcterms:created>
  <dcterms:modified xsi:type="dcterms:W3CDTF">2020-07-30T17:09:40Z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